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Noto Sans TC" panose="020B0604020202020204" charset="-128"/>
      <p:regular r:id="rId14"/>
    </p:embeddedFont>
    <p:embeddedFont>
      <p:font typeface="Sora Medium"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7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152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21162"/>
            <a:ext cx="7556421" cy="3543895"/>
          </a:xfrm>
          <a:prstGeom prst="rect">
            <a:avLst/>
          </a:prstGeom>
          <a:noFill/>
          <a:ln/>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An Integrated Architecture for Maintaining Security in Cloud Computing Based on Blockchain</a:t>
            </a:r>
            <a:endParaRPr lang="en-US" sz="4450" dirty="0"/>
          </a:p>
        </p:txBody>
      </p:sp>
      <p:sp>
        <p:nvSpPr>
          <p:cNvPr id="4" name="Text 1"/>
          <p:cNvSpPr/>
          <p:nvPr/>
        </p:nvSpPr>
        <p:spPr>
          <a:xfrm>
            <a:off x="6280190" y="4605218"/>
            <a:ext cx="7556421" cy="290322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This paper introduces a novel approach, integrating cloud computing with blockchain technology to ensure data integrity, particularly for homomorphic encryption schemes. Our proposed architecture leverages Byzantine Fault Tolerance to create a distributed network of processing Cloud Service Providers (CSPs), tailored to meet specific client requirements. To ensure verification, master hash values are securely preserved within either the Bitcoin or Ethereum blockchain networks.</a:t>
            </a:r>
            <a:endParaRPr lang="en-US" sz="1750" dirty="0"/>
          </a:p>
        </p:txBody>
      </p:sp>
      <p:sp>
        <p:nvSpPr>
          <p:cNvPr id="5" name="Rectangle 4">
            <a:extLst>
              <a:ext uri="{FF2B5EF4-FFF2-40B4-BE49-F238E27FC236}">
                <a16:creationId xmlns:a16="http://schemas.microsoft.com/office/drawing/2014/main" id="{E8D319F0-51F2-8C0F-F41A-B6B78E626FBC}"/>
              </a:ext>
            </a:extLst>
          </p:cNvPr>
          <p:cNvSpPr/>
          <p:nvPr/>
        </p:nvSpPr>
        <p:spPr>
          <a:xfrm>
            <a:off x="12835054" y="7729534"/>
            <a:ext cx="1795346" cy="392311"/>
          </a:xfrm>
          <a:prstGeom prst="rect">
            <a:avLst/>
          </a:prstGeom>
          <a:solidFill>
            <a:srgbClr val="0707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alpha val="80000"/>
            </a:srgbClr>
          </a:solidFill>
          <a:ln/>
        </p:spPr>
      </p:sp>
      <p:sp>
        <p:nvSpPr>
          <p:cNvPr id="4" name="Text 1"/>
          <p:cNvSpPr/>
          <p:nvPr/>
        </p:nvSpPr>
        <p:spPr>
          <a:xfrm>
            <a:off x="793790" y="1867972"/>
            <a:ext cx="7530108"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Client Phase - Verification</a:t>
            </a:r>
            <a:endParaRPr lang="en-US" sz="4450" dirty="0"/>
          </a:p>
        </p:txBody>
      </p:sp>
      <p:sp>
        <p:nvSpPr>
          <p:cNvPr id="5" name="Text 2"/>
          <p:cNvSpPr/>
          <p:nvPr/>
        </p:nvSpPr>
        <p:spPr>
          <a:xfrm>
            <a:off x="793790" y="314372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Bitcoin Verification</a:t>
            </a:r>
            <a:endParaRPr lang="en-US" sz="2200" dirty="0"/>
          </a:p>
        </p:txBody>
      </p:sp>
      <p:sp>
        <p:nvSpPr>
          <p:cNvPr id="6" name="Text 3"/>
          <p:cNvSpPr/>
          <p:nvPr/>
        </p:nvSpPr>
        <p:spPr>
          <a:xfrm>
            <a:off x="793790" y="3724870"/>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Verification of master hash values is simple due to the multisig wallets. The client has the ability to read the stored data value inside the transaction.</a:t>
            </a:r>
            <a:endParaRPr lang="en-US" sz="1750" dirty="0"/>
          </a:p>
        </p:txBody>
      </p:sp>
      <p:sp>
        <p:nvSpPr>
          <p:cNvPr id="7" name="Text 4"/>
          <p:cNvSpPr/>
          <p:nvPr/>
        </p:nvSpPr>
        <p:spPr>
          <a:xfrm>
            <a:off x="7599521" y="3143726"/>
            <a:ext cx="3150513"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Ethereum Verification</a:t>
            </a:r>
            <a:endParaRPr lang="en-US" sz="2200" dirty="0"/>
          </a:p>
        </p:txBody>
      </p:sp>
      <p:sp>
        <p:nvSpPr>
          <p:cNvPr id="8" name="Text 5"/>
          <p:cNvSpPr/>
          <p:nvPr/>
        </p:nvSpPr>
        <p:spPr>
          <a:xfrm>
            <a:off x="7599521" y="3724870"/>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Verification using Ethereum will vary depending on the type of account being used. For EOAs, each CSP is required to send the block header to the client for each transaction.</a:t>
            </a:r>
            <a:endParaRPr lang="en-US" sz="1750" dirty="0"/>
          </a:p>
        </p:txBody>
      </p:sp>
      <p:sp>
        <p:nvSpPr>
          <p:cNvPr id="9" name="Text 6"/>
          <p:cNvSpPr/>
          <p:nvPr/>
        </p:nvSpPr>
        <p:spPr>
          <a:xfrm>
            <a:off x="793790" y="5272802"/>
            <a:ext cx="13042821" cy="1088708"/>
          </a:xfrm>
          <a:prstGeom prst="rect">
            <a:avLst/>
          </a:prstGeom>
          <a:noFill/>
          <a:ln/>
        </p:spPr>
        <p:txBody>
          <a:bodyPr wrap="square" lIns="0" tIns="0" rIns="0" bIns="0" rtlCol="0" anchor="t"/>
          <a:lstStyle/>
          <a:p>
            <a:pPr marL="0" indent="0" algn="ctr">
              <a:lnSpc>
                <a:spcPts val="2850"/>
              </a:lnSpc>
              <a:buNone/>
            </a:pPr>
            <a:r>
              <a:rPr lang="en-US" sz="1750" dirty="0">
                <a:solidFill>
                  <a:srgbClr val="E0D6DE"/>
                </a:solidFill>
                <a:latin typeface="Noto Sans TC" pitchFamily="34" charset="0"/>
                <a:ea typeface="Noto Sans TC" pitchFamily="34" charset="-122"/>
                <a:cs typeface="Noto Sans TC" pitchFamily="34" charset="-120"/>
              </a:rPr>
              <a:t>After storing the master hash in the BC, it is now the client's role to verify that the values sent by all CSPs are identical. Verifications differ according to the different platforms used in this research, so that this process will be discussed separately with respect to the Bitcoin and Ethereum models.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7398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Conclusion</a:t>
            </a:r>
            <a:endParaRPr lang="en-US" sz="4450" dirty="0"/>
          </a:p>
        </p:txBody>
      </p:sp>
      <p:sp>
        <p:nvSpPr>
          <p:cNvPr id="4" name="Text 1"/>
          <p:cNvSpPr/>
          <p:nvPr/>
        </p:nvSpPr>
        <p:spPr>
          <a:xfrm>
            <a:off x="6280190" y="3422928"/>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This paper addresses data breaches in cloud computing. We propose a solution that uses homomorphic encryption to protect data confidentiality and privacy during cloud computations.</a:t>
            </a:r>
            <a:endParaRPr lang="en-US" sz="1750" dirty="0"/>
          </a:p>
        </p:txBody>
      </p:sp>
      <p:sp>
        <p:nvSpPr>
          <p:cNvPr id="5" name="Text 2"/>
          <p:cNvSpPr/>
          <p:nvPr/>
        </p:nvSpPr>
        <p:spPr>
          <a:xfrm>
            <a:off x="6280190" y="476678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To ensure data integrity and detect tampering, we introduce a distributed network of cloud providers with Byzantine Fault Tolerance consensus.</a:t>
            </a:r>
            <a:endParaRPr lang="en-US" sz="1750" dirty="0"/>
          </a:p>
        </p:txBody>
      </p:sp>
      <p:sp>
        <p:nvSpPr>
          <p:cNvPr id="6" name="Rectangle 5">
            <a:extLst>
              <a:ext uri="{FF2B5EF4-FFF2-40B4-BE49-F238E27FC236}">
                <a16:creationId xmlns:a16="http://schemas.microsoft.com/office/drawing/2014/main" id="{8DB06657-6864-A0D1-DC77-3764917BCE22}"/>
              </a:ext>
            </a:extLst>
          </p:cNvPr>
          <p:cNvSpPr/>
          <p:nvPr/>
        </p:nvSpPr>
        <p:spPr>
          <a:xfrm>
            <a:off x="12835054" y="7729534"/>
            <a:ext cx="1795346" cy="392311"/>
          </a:xfrm>
          <a:prstGeom prst="rect">
            <a:avLst/>
          </a:prstGeom>
          <a:solidFill>
            <a:srgbClr val="0707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743200" y="281464"/>
            <a:ext cx="9144000" cy="3070860"/>
          </a:xfrm>
          <a:prstGeom prst="rect">
            <a:avLst/>
          </a:prstGeom>
        </p:spPr>
      </p:pic>
      <p:sp>
        <p:nvSpPr>
          <p:cNvPr id="3" name="Text 0"/>
          <p:cNvSpPr/>
          <p:nvPr/>
        </p:nvSpPr>
        <p:spPr>
          <a:xfrm>
            <a:off x="678299" y="4167188"/>
            <a:ext cx="8567857" cy="605552"/>
          </a:xfrm>
          <a:prstGeom prst="rect">
            <a:avLst/>
          </a:prstGeom>
          <a:noFill/>
          <a:ln/>
        </p:spPr>
        <p:txBody>
          <a:bodyPr wrap="none" lIns="0" tIns="0" rIns="0" bIns="0" rtlCol="0" anchor="t"/>
          <a:lstStyle/>
          <a:p>
            <a:pPr marL="0" indent="0" algn="l">
              <a:lnSpc>
                <a:spcPts val="4750"/>
              </a:lnSpc>
              <a:buNone/>
            </a:pPr>
            <a:r>
              <a:rPr lang="en-US" sz="3800" dirty="0">
                <a:solidFill>
                  <a:srgbClr val="97B8FF"/>
                </a:solidFill>
                <a:latin typeface="Sora Medium" pitchFamily="34" charset="0"/>
                <a:ea typeface="Sora Medium" pitchFamily="34" charset="-122"/>
                <a:cs typeface="Sora Medium" pitchFamily="34" charset="-120"/>
              </a:rPr>
              <a:t>Cloud Computing Security Threats</a:t>
            </a:r>
            <a:endParaRPr lang="en-US" sz="3800" dirty="0"/>
          </a:p>
        </p:txBody>
      </p:sp>
      <p:sp>
        <p:nvSpPr>
          <p:cNvPr id="4" name="Text 1"/>
          <p:cNvSpPr/>
          <p:nvPr/>
        </p:nvSpPr>
        <p:spPr>
          <a:xfrm>
            <a:off x="678299" y="5257086"/>
            <a:ext cx="2422565" cy="302776"/>
          </a:xfrm>
          <a:prstGeom prst="rect">
            <a:avLst/>
          </a:prstGeom>
          <a:noFill/>
          <a:ln/>
        </p:spPr>
        <p:txBody>
          <a:bodyPr wrap="none" lIns="0" tIns="0" rIns="0" bIns="0" rtlCol="0" anchor="t"/>
          <a:lstStyle/>
          <a:p>
            <a:pPr marL="0" indent="0" algn="l">
              <a:lnSpc>
                <a:spcPts val="2350"/>
              </a:lnSpc>
              <a:buNone/>
            </a:pPr>
            <a:r>
              <a:rPr lang="en-US" sz="1900" dirty="0">
                <a:solidFill>
                  <a:srgbClr val="97B8FF"/>
                </a:solidFill>
                <a:latin typeface="Sora Medium" pitchFamily="34" charset="0"/>
                <a:ea typeface="Sora Medium" pitchFamily="34" charset="-122"/>
                <a:cs typeface="Sora Medium" pitchFamily="34" charset="-120"/>
              </a:rPr>
              <a:t>Data Breaches</a:t>
            </a:r>
            <a:endParaRPr lang="en-US" sz="1900" dirty="0"/>
          </a:p>
        </p:txBody>
      </p:sp>
      <p:sp>
        <p:nvSpPr>
          <p:cNvPr id="5" name="Text 2"/>
          <p:cNvSpPr/>
          <p:nvPr/>
        </p:nvSpPr>
        <p:spPr>
          <a:xfrm>
            <a:off x="678299" y="5753576"/>
            <a:ext cx="6400562" cy="1240155"/>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Noto Sans TC" pitchFamily="34" charset="0"/>
                <a:ea typeface="Noto Sans TC" pitchFamily="34" charset="-122"/>
                <a:cs typeface="Noto Sans TC" pitchFamily="34" charset="-120"/>
              </a:rPr>
              <a:t>Data breaches are a primary concern, undermining the validity and trust of cloud-based services. They can result from targeted attacks, human error, implementation vulnerabilities, or inadequate security procedures.</a:t>
            </a:r>
            <a:endParaRPr lang="en-US" sz="1500" dirty="0"/>
          </a:p>
        </p:txBody>
      </p:sp>
      <p:sp>
        <p:nvSpPr>
          <p:cNvPr id="6" name="Text 3"/>
          <p:cNvSpPr/>
          <p:nvPr/>
        </p:nvSpPr>
        <p:spPr>
          <a:xfrm>
            <a:off x="7559159" y="5257086"/>
            <a:ext cx="4054078" cy="302776"/>
          </a:xfrm>
          <a:prstGeom prst="rect">
            <a:avLst/>
          </a:prstGeom>
          <a:noFill/>
          <a:ln/>
        </p:spPr>
        <p:txBody>
          <a:bodyPr wrap="none" lIns="0" tIns="0" rIns="0" bIns="0" rtlCol="0" anchor="t"/>
          <a:lstStyle/>
          <a:p>
            <a:pPr marL="0" indent="0" algn="l">
              <a:lnSpc>
                <a:spcPts val="2350"/>
              </a:lnSpc>
              <a:buNone/>
            </a:pPr>
            <a:r>
              <a:rPr lang="en-US" sz="1900" dirty="0">
                <a:solidFill>
                  <a:srgbClr val="97B8FF"/>
                </a:solidFill>
                <a:latin typeface="Sora Medium" pitchFamily="34" charset="0"/>
                <a:ea typeface="Sora Medium" pitchFamily="34" charset="-122"/>
                <a:cs typeface="Sora Medium" pitchFamily="34" charset="-120"/>
              </a:rPr>
              <a:t>Encryption and Key Management</a:t>
            </a:r>
            <a:endParaRPr lang="en-US" sz="1900" dirty="0"/>
          </a:p>
        </p:txBody>
      </p:sp>
      <p:sp>
        <p:nvSpPr>
          <p:cNvPr id="7" name="Text 4"/>
          <p:cNvSpPr/>
          <p:nvPr/>
        </p:nvSpPr>
        <p:spPr>
          <a:xfrm>
            <a:off x="7559159" y="5753576"/>
            <a:ext cx="6400562" cy="1240155"/>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Noto Sans TC" pitchFamily="34" charset="0"/>
                <a:ea typeface="Noto Sans TC" pitchFamily="34" charset="-122"/>
                <a:cs typeface="Noto Sans TC" pitchFamily="34" charset="-120"/>
              </a:rPr>
              <a:t>Encryption and key vulnerabilities or data storage cryptography vulnerabilities could lead to data breaches. The absence of appropriate encryption algorithms and poor key management can contribute to encryption failures.</a:t>
            </a:r>
            <a:endParaRPr lang="en-US" sz="1500" dirty="0"/>
          </a:p>
        </p:txBody>
      </p:sp>
      <p:sp>
        <p:nvSpPr>
          <p:cNvPr id="8" name="Text 5"/>
          <p:cNvSpPr/>
          <p:nvPr/>
        </p:nvSpPr>
        <p:spPr>
          <a:xfrm>
            <a:off x="678299" y="7386042"/>
            <a:ext cx="13273802" cy="310039"/>
          </a:xfrm>
          <a:prstGeom prst="rect">
            <a:avLst/>
          </a:prstGeom>
          <a:noFill/>
          <a:ln/>
        </p:spPr>
        <p:txBody>
          <a:bodyPr wrap="none" lIns="0" tIns="0" rIns="0" bIns="0" rtlCol="0" anchor="t"/>
          <a:lstStyle/>
          <a:p>
            <a:pPr marL="0" indent="0" algn="l">
              <a:lnSpc>
                <a:spcPts val="2400"/>
              </a:lnSpc>
              <a:buNone/>
            </a:pPr>
            <a:endParaRPr lang="en-US" sz="1500" dirty="0"/>
          </a:p>
        </p:txBody>
      </p:sp>
      <p:sp>
        <p:nvSpPr>
          <p:cNvPr id="9" name="Rectangle 8">
            <a:extLst>
              <a:ext uri="{FF2B5EF4-FFF2-40B4-BE49-F238E27FC236}">
                <a16:creationId xmlns:a16="http://schemas.microsoft.com/office/drawing/2014/main" id="{B307BAC1-637F-9EB0-5C79-FCC44C3C185D}"/>
              </a:ext>
            </a:extLst>
          </p:cNvPr>
          <p:cNvSpPr/>
          <p:nvPr/>
        </p:nvSpPr>
        <p:spPr>
          <a:xfrm>
            <a:off x="12835054" y="7729534"/>
            <a:ext cx="1795346" cy="392311"/>
          </a:xfrm>
          <a:prstGeom prst="rect">
            <a:avLst/>
          </a:prstGeom>
          <a:solidFill>
            <a:srgbClr val="0707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1273" y="808911"/>
            <a:ext cx="7401877" cy="590312"/>
          </a:xfrm>
          <a:prstGeom prst="rect">
            <a:avLst/>
          </a:prstGeom>
          <a:noFill/>
          <a:ln/>
        </p:spPr>
        <p:txBody>
          <a:bodyPr wrap="none" lIns="0" tIns="0" rIns="0" bIns="0" rtlCol="0" anchor="t"/>
          <a:lstStyle/>
          <a:p>
            <a:pPr marL="0" indent="0" algn="l">
              <a:lnSpc>
                <a:spcPts val="4600"/>
              </a:lnSpc>
              <a:buNone/>
            </a:pPr>
            <a:r>
              <a:rPr lang="en-US" sz="3700" dirty="0">
                <a:solidFill>
                  <a:srgbClr val="97B8FF"/>
                </a:solidFill>
                <a:latin typeface="Sora Medium" pitchFamily="34" charset="0"/>
                <a:ea typeface="Sora Medium" pitchFamily="34" charset="-122"/>
                <a:cs typeface="Sora Medium" pitchFamily="34" charset="-120"/>
              </a:rPr>
              <a:t>Homomorphic Encryption (HE)</a:t>
            </a:r>
            <a:endParaRPr lang="en-US" sz="3700" dirty="0"/>
          </a:p>
        </p:txBody>
      </p:sp>
      <p:sp>
        <p:nvSpPr>
          <p:cNvPr id="4" name="Shape 1"/>
          <p:cNvSpPr/>
          <p:nvPr/>
        </p:nvSpPr>
        <p:spPr>
          <a:xfrm>
            <a:off x="661273" y="1682591"/>
            <a:ext cx="7821454" cy="1088588"/>
          </a:xfrm>
          <a:prstGeom prst="roundRect">
            <a:avLst>
              <a:gd name="adj" fmla="val 2604"/>
            </a:avLst>
          </a:prstGeom>
          <a:solidFill>
            <a:srgbClr val="26262B"/>
          </a:solidFill>
          <a:ln/>
        </p:spPr>
      </p:sp>
      <p:sp>
        <p:nvSpPr>
          <p:cNvPr id="5" name="Text 2"/>
          <p:cNvSpPr/>
          <p:nvPr/>
        </p:nvSpPr>
        <p:spPr>
          <a:xfrm>
            <a:off x="850106" y="1871424"/>
            <a:ext cx="2361724" cy="295275"/>
          </a:xfrm>
          <a:prstGeom prst="rect">
            <a:avLst/>
          </a:prstGeom>
          <a:noFill/>
          <a:ln/>
        </p:spPr>
        <p:txBody>
          <a:bodyPr wrap="none" lIns="0" tIns="0" rIns="0" bIns="0" rtlCol="0" anchor="t"/>
          <a:lstStyle/>
          <a:p>
            <a:pPr marL="0" indent="0" algn="l">
              <a:lnSpc>
                <a:spcPts val="2300"/>
              </a:lnSpc>
              <a:buNone/>
            </a:pPr>
            <a:r>
              <a:rPr lang="en-US" sz="1850" dirty="0">
                <a:solidFill>
                  <a:srgbClr val="E0D6DE"/>
                </a:solidFill>
                <a:latin typeface="Sora Medium" pitchFamily="34" charset="0"/>
                <a:ea typeface="Sora Medium" pitchFamily="34" charset="-122"/>
                <a:cs typeface="Sora Medium" pitchFamily="34" charset="-120"/>
              </a:rPr>
              <a:t>Key Generation</a:t>
            </a:r>
            <a:endParaRPr lang="en-US" sz="1850" dirty="0"/>
          </a:p>
        </p:txBody>
      </p:sp>
      <p:sp>
        <p:nvSpPr>
          <p:cNvPr id="6" name="Text 3"/>
          <p:cNvSpPr/>
          <p:nvPr/>
        </p:nvSpPr>
        <p:spPr>
          <a:xfrm>
            <a:off x="850106" y="2280047"/>
            <a:ext cx="7443788" cy="302300"/>
          </a:xfrm>
          <a:prstGeom prst="rect">
            <a:avLst/>
          </a:prstGeom>
          <a:noFill/>
          <a:ln/>
        </p:spPr>
        <p:txBody>
          <a:bodyPr wrap="non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Data owner creates the public-key pair (a public key </a:t>
            </a:r>
            <a:r>
              <a:rPr lang="en-US" sz="1450" b="1" dirty="0">
                <a:solidFill>
                  <a:srgbClr val="E0D6DE"/>
                </a:solidFill>
                <a:latin typeface="Noto Sans TC" pitchFamily="34" charset="0"/>
                <a:ea typeface="Noto Sans TC" pitchFamily="34" charset="-122"/>
                <a:cs typeface="Noto Sans TC" pitchFamily="34" charset="-120"/>
              </a:rPr>
              <a:t>puk</a:t>
            </a:r>
            <a:r>
              <a:rPr lang="en-US" sz="1450" dirty="0">
                <a:solidFill>
                  <a:srgbClr val="E0D6DE"/>
                </a:solidFill>
                <a:latin typeface="Noto Sans TC" pitchFamily="34" charset="0"/>
                <a:ea typeface="Noto Sans TC" pitchFamily="34" charset="-122"/>
                <a:cs typeface="Noto Sans TC" pitchFamily="34" charset="-120"/>
              </a:rPr>
              <a:t> and a private key </a:t>
            </a:r>
            <a:r>
              <a:rPr lang="en-US" sz="1450" b="1" dirty="0">
                <a:solidFill>
                  <a:srgbClr val="E0D6DE"/>
                </a:solidFill>
                <a:latin typeface="Noto Sans TC" pitchFamily="34" charset="0"/>
                <a:ea typeface="Noto Sans TC" pitchFamily="34" charset="-122"/>
                <a:cs typeface="Noto Sans TC" pitchFamily="34" charset="-120"/>
              </a:rPr>
              <a:t>prk</a:t>
            </a:r>
            <a:r>
              <a:rPr lang="en-US" sz="1450" dirty="0">
                <a:solidFill>
                  <a:srgbClr val="E0D6DE"/>
                </a:solidFill>
                <a:latin typeface="Noto Sans TC" pitchFamily="34" charset="0"/>
                <a:ea typeface="Noto Sans TC" pitchFamily="34" charset="-122"/>
                <a:cs typeface="Noto Sans TC" pitchFamily="34" charset="-120"/>
              </a:rPr>
              <a:t>).</a:t>
            </a:r>
            <a:endParaRPr lang="en-US" sz="1450" dirty="0"/>
          </a:p>
        </p:txBody>
      </p:sp>
      <p:sp>
        <p:nvSpPr>
          <p:cNvPr id="7" name="Shape 4"/>
          <p:cNvSpPr/>
          <p:nvPr/>
        </p:nvSpPr>
        <p:spPr>
          <a:xfrm>
            <a:off x="661273" y="2960013"/>
            <a:ext cx="7821454" cy="1390888"/>
          </a:xfrm>
          <a:prstGeom prst="roundRect">
            <a:avLst>
              <a:gd name="adj" fmla="val 2038"/>
            </a:avLst>
          </a:prstGeom>
          <a:solidFill>
            <a:srgbClr val="26262B"/>
          </a:solidFill>
          <a:ln/>
        </p:spPr>
      </p:sp>
      <p:sp>
        <p:nvSpPr>
          <p:cNvPr id="8" name="Text 5"/>
          <p:cNvSpPr/>
          <p:nvPr/>
        </p:nvSpPr>
        <p:spPr>
          <a:xfrm>
            <a:off x="850106" y="3148846"/>
            <a:ext cx="2361724" cy="295275"/>
          </a:xfrm>
          <a:prstGeom prst="rect">
            <a:avLst/>
          </a:prstGeom>
          <a:noFill/>
          <a:ln/>
        </p:spPr>
        <p:txBody>
          <a:bodyPr wrap="none" lIns="0" tIns="0" rIns="0" bIns="0" rtlCol="0" anchor="t"/>
          <a:lstStyle/>
          <a:p>
            <a:pPr marL="0" indent="0" algn="l">
              <a:lnSpc>
                <a:spcPts val="2300"/>
              </a:lnSpc>
              <a:buNone/>
            </a:pPr>
            <a:r>
              <a:rPr lang="en-US" sz="1850" dirty="0">
                <a:solidFill>
                  <a:srgbClr val="E0D6DE"/>
                </a:solidFill>
                <a:latin typeface="Sora Medium" pitchFamily="34" charset="0"/>
                <a:ea typeface="Sora Medium" pitchFamily="34" charset="-122"/>
                <a:cs typeface="Sora Medium" pitchFamily="34" charset="-120"/>
              </a:rPr>
              <a:t>Encryption</a:t>
            </a:r>
            <a:endParaRPr lang="en-US" sz="1850" dirty="0"/>
          </a:p>
        </p:txBody>
      </p:sp>
      <p:sp>
        <p:nvSpPr>
          <p:cNvPr id="9" name="Text 6"/>
          <p:cNvSpPr/>
          <p:nvPr/>
        </p:nvSpPr>
        <p:spPr>
          <a:xfrm>
            <a:off x="850106" y="3557468"/>
            <a:ext cx="7443788" cy="604599"/>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Applying the encryption algorithm onto the data </a:t>
            </a:r>
            <a:r>
              <a:rPr lang="en-US" sz="1450" b="1" dirty="0">
                <a:solidFill>
                  <a:srgbClr val="E0D6DE"/>
                </a:solidFill>
                <a:latin typeface="Noto Sans TC" pitchFamily="34" charset="0"/>
                <a:ea typeface="Noto Sans TC" pitchFamily="34" charset="-122"/>
                <a:cs typeface="Noto Sans TC" pitchFamily="34" charset="-120"/>
              </a:rPr>
              <a:t>C</a:t>
            </a:r>
            <a:r>
              <a:rPr lang="en-US" sz="1450" dirty="0">
                <a:solidFill>
                  <a:srgbClr val="E0D6DE"/>
                </a:solidFill>
                <a:latin typeface="Noto Sans TC" pitchFamily="34" charset="0"/>
                <a:ea typeface="Noto Sans TC" pitchFamily="34" charset="-122"/>
                <a:cs typeface="Noto Sans TC" pitchFamily="34" charset="-120"/>
              </a:rPr>
              <a:t> = </a:t>
            </a:r>
            <a:r>
              <a:rPr lang="en-US" sz="1450" b="1" dirty="0">
                <a:solidFill>
                  <a:srgbClr val="E0D6DE"/>
                </a:solidFill>
                <a:latin typeface="Noto Sans TC" pitchFamily="34" charset="0"/>
                <a:ea typeface="Noto Sans TC" pitchFamily="34" charset="-122"/>
                <a:cs typeface="Noto Sans TC" pitchFamily="34" charset="-120"/>
              </a:rPr>
              <a:t>Encpuk</a:t>
            </a:r>
            <a:r>
              <a:rPr lang="en-US" sz="1450" dirty="0">
                <a:solidFill>
                  <a:srgbClr val="E0D6DE"/>
                </a:solidFill>
                <a:latin typeface="Noto Sans TC" pitchFamily="34" charset="0"/>
                <a:ea typeface="Noto Sans TC" pitchFamily="34" charset="-122"/>
                <a:cs typeface="Noto Sans TC" pitchFamily="34" charset="-120"/>
              </a:rPr>
              <a:t> (</a:t>
            </a:r>
            <a:r>
              <a:rPr lang="en-US" sz="1450" b="1" dirty="0">
                <a:solidFill>
                  <a:srgbClr val="E0D6DE"/>
                </a:solidFill>
                <a:latin typeface="Noto Sans TC" pitchFamily="34" charset="0"/>
                <a:ea typeface="Noto Sans TC" pitchFamily="34" charset="-122"/>
                <a:cs typeface="Noto Sans TC" pitchFamily="34" charset="-120"/>
              </a:rPr>
              <a:t>P</a:t>
            </a:r>
            <a:r>
              <a:rPr lang="en-US" sz="1450" dirty="0">
                <a:solidFill>
                  <a:srgbClr val="E0D6DE"/>
                </a:solidFill>
                <a:latin typeface="Noto Sans TC" pitchFamily="34" charset="0"/>
                <a:ea typeface="Noto Sans TC" pitchFamily="34" charset="-122"/>
                <a:cs typeface="Noto Sans TC" pitchFamily="34" charset="-120"/>
              </a:rPr>
              <a:t>) before sending it to the cloud server.</a:t>
            </a:r>
            <a:endParaRPr lang="en-US" sz="1450" dirty="0"/>
          </a:p>
        </p:txBody>
      </p:sp>
      <p:sp>
        <p:nvSpPr>
          <p:cNvPr id="10" name="Shape 7"/>
          <p:cNvSpPr/>
          <p:nvPr/>
        </p:nvSpPr>
        <p:spPr>
          <a:xfrm>
            <a:off x="661273" y="4539734"/>
            <a:ext cx="7821454" cy="1088588"/>
          </a:xfrm>
          <a:prstGeom prst="roundRect">
            <a:avLst>
              <a:gd name="adj" fmla="val 2604"/>
            </a:avLst>
          </a:prstGeom>
          <a:solidFill>
            <a:srgbClr val="26262B"/>
          </a:solidFill>
          <a:ln/>
        </p:spPr>
      </p:sp>
      <p:sp>
        <p:nvSpPr>
          <p:cNvPr id="11" name="Text 8"/>
          <p:cNvSpPr/>
          <p:nvPr/>
        </p:nvSpPr>
        <p:spPr>
          <a:xfrm>
            <a:off x="850106" y="4728567"/>
            <a:ext cx="2361724" cy="295275"/>
          </a:xfrm>
          <a:prstGeom prst="rect">
            <a:avLst/>
          </a:prstGeom>
          <a:noFill/>
          <a:ln/>
        </p:spPr>
        <p:txBody>
          <a:bodyPr wrap="none" lIns="0" tIns="0" rIns="0" bIns="0" rtlCol="0" anchor="t"/>
          <a:lstStyle/>
          <a:p>
            <a:pPr marL="0" indent="0" algn="l">
              <a:lnSpc>
                <a:spcPts val="2300"/>
              </a:lnSpc>
              <a:buNone/>
            </a:pPr>
            <a:r>
              <a:rPr lang="en-US" sz="1850" dirty="0">
                <a:solidFill>
                  <a:srgbClr val="E0D6DE"/>
                </a:solidFill>
                <a:latin typeface="Sora Medium" pitchFamily="34" charset="0"/>
                <a:ea typeface="Sora Medium" pitchFamily="34" charset="-122"/>
                <a:cs typeface="Sora Medium" pitchFamily="34" charset="-120"/>
              </a:rPr>
              <a:t>Evaluation</a:t>
            </a:r>
            <a:endParaRPr lang="en-US" sz="1850" dirty="0"/>
          </a:p>
        </p:txBody>
      </p:sp>
      <p:sp>
        <p:nvSpPr>
          <p:cNvPr id="12" name="Text 9"/>
          <p:cNvSpPr/>
          <p:nvPr/>
        </p:nvSpPr>
        <p:spPr>
          <a:xfrm>
            <a:off x="850106" y="5137190"/>
            <a:ext cx="7443788" cy="302300"/>
          </a:xfrm>
          <a:prstGeom prst="rect">
            <a:avLst/>
          </a:prstGeom>
          <a:noFill/>
          <a:ln/>
        </p:spPr>
        <p:txBody>
          <a:bodyPr wrap="non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Cloud server performs the requested calculation on the encrypted data.</a:t>
            </a:r>
            <a:endParaRPr lang="en-US" sz="1450" dirty="0"/>
          </a:p>
        </p:txBody>
      </p:sp>
      <p:sp>
        <p:nvSpPr>
          <p:cNvPr id="13" name="Shape 10"/>
          <p:cNvSpPr/>
          <p:nvPr/>
        </p:nvSpPr>
        <p:spPr>
          <a:xfrm>
            <a:off x="661273" y="5817156"/>
            <a:ext cx="7821454" cy="1088588"/>
          </a:xfrm>
          <a:prstGeom prst="roundRect">
            <a:avLst>
              <a:gd name="adj" fmla="val 2604"/>
            </a:avLst>
          </a:prstGeom>
          <a:solidFill>
            <a:srgbClr val="26262B"/>
          </a:solidFill>
          <a:ln/>
        </p:spPr>
      </p:sp>
      <p:sp>
        <p:nvSpPr>
          <p:cNvPr id="14" name="Text 11"/>
          <p:cNvSpPr/>
          <p:nvPr/>
        </p:nvSpPr>
        <p:spPr>
          <a:xfrm>
            <a:off x="850106" y="6005989"/>
            <a:ext cx="2361724" cy="295275"/>
          </a:xfrm>
          <a:prstGeom prst="rect">
            <a:avLst/>
          </a:prstGeom>
          <a:noFill/>
          <a:ln/>
        </p:spPr>
        <p:txBody>
          <a:bodyPr wrap="none" lIns="0" tIns="0" rIns="0" bIns="0" rtlCol="0" anchor="t"/>
          <a:lstStyle/>
          <a:p>
            <a:pPr marL="0" indent="0" algn="l">
              <a:lnSpc>
                <a:spcPts val="2300"/>
              </a:lnSpc>
              <a:buNone/>
            </a:pPr>
            <a:r>
              <a:rPr lang="en-US" sz="1850" dirty="0">
                <a:solidFill>
                  <a:srgbClr val="E0D6DE"/>
                </a:solidFill>
                <a:latin typeface="Sora Medium" pitchFamily="34" charset="0"/>
                <a:ea typeface="Sora Medium" pitchFamily="34" charset="-122"/>
                <a:cs typeface="Sora Medium" pitchFamily="34" charset="-120"/>
              </a:rPr>
              <a:t>Decryption</a:t>
            </a:r>
            <a:endParaRPr lang="en-US" sz="1850" dirty="0"/>
          </a:p>
        </p:txBody>
      </p:sp>
      <p:sp>
        <p:nvSpPr>
          <p:cNvPr id="15" name="Text 12"/>
          <p:cNvSpPr/>
          <p:nvPr/>
        </p:nvSpPr>
        <p:spPr>
          <a:xfrm>
            <a:off x="850106" y="6414611"/>
            <a:ext cx="7443788" cy="302300"/>
          </a:xfrm>
          <a:prstGeom prst="rect">
            <a:avLst/>
          </a:prstGeom>
          <a:noFill/>
          <a:ln/>
        </p:spPr>
        <p:txBody>
          <a:bodyPr wrap="non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Client is able to process the decryption function, </a:t>
            </a:r>
            <a:r>
              <a:rPr lang="en-US" sz="1450" b="1" dirty="0">
                <a:solidFill>
                  <a:srgbClr val="E0D6DE"/>
                </a:solidFill>
                <a:latin typeface="Noto Sans TC" pitchFamily="34" charset="0"/>
                <a:ea typeface="Noto Sans TC" pitchFamily="34" charset="-122"/>
                <a:cs typeface="Noto Sans TC" pitchFamily="34" charset="-120"/>
              </a:rPr>
              <a:t>Dec</a:t>
            </a:r>
            <a:r>
              <a:rPr lang="en-US" sz="1450" dirty="0">
                <a:solidFill>
                  <a:srgbClr val="E0D6DE"/>
                </a:solidFill>
                <a:latin typeface="Noto Sans TC" pitchFamily="34" charset="0"/>
                <a:ea typeface="Noto Sans TC" pitchFamily="34" charset="-122"/>
                <a:cs typeface="Noto Sans TC" pitchFamily="34" charset="-120"/>
              </a:rPr>
              <a:t>, to recover the plaintext.</a:t>
            </a:r>
            <a:endParaRPr lang="en-US" sz="1450" dirty="0"/>
          </a:p>
        </p:txBody>
      </p:sp>
      <p:sp>
        <p:nvSpPr>
          <p:cNvPr id="16" name="Text 13"/>
          <p:cNvSpPr/>
          <p:nvPr/>
        </p:nvSpPr>
        <p:spPr>
          <a:xfrm>
            <a:off x="661273" y="7118271"/>
            <a:ext cx="7821454" cy="302300"/>
          </a:xfrm>
          <a:prstGeom prst="rect">
            <a:avLst/>
          </a:prstGeom>
          <a:noFill/>
          <a:ln/>
        </p:spPr>
        <p:txBody>
          <a:bodyPr wrap="none" lIns="0" tIns="0" rIns="0" bIns="0" rtlCol="0" anchor="t"/>
          <a:lstStyle/>
          <a:p>
            <a:pPr marL="0" indent="0" algn="l">
              <a:lnSpc>
                <a:spcPts val="2350"/>
              </a:lnSpc>
              <a:buNone/>
            </a:pP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a:ln/>
        </p:spPr>
      </p:sp>
      <p:sp>
        <p:nvSpPr>
          <p:cNvPr id="4" name="Text 1"/>
          <p:cNvSpPr/>
          <p:nvPr/>
        </p:nvSpPr>
        <p:spPr>
          <a:xfrm>
            <a:off x="793790" y="2564011"/>
            <a:ext cx="8076605"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Blockchain Technology (BC)</a:t>
            </a:r>
            <a:endParaRPr lang="en-US" sz="4450" dirty="0"/>
          </a:p>
        </p:txBody>
      </p:sp>
      <p:pic>
        <p:nvPicPr>
          <p:cNvPr id="5" name="Image 1" descr="preencoded.png"/>
          <p:cNvPicPr>
            <a:picLocks noChangeAspect="1"/>
          </p:cNvPicPr>
          <p:nvPr/>
        </p:nvPicPr>
        <p:blipFill>
          <a:blip r:embed="rId4"/>
          <a:stretch>
            <a:fillRect/>
          </a:stretch>
        </p:blipFill>
        <p:spPr>
          <a:xfrm>
            <a:off x="793790" y="3652599"/>
            <a:ext cx="566976" cy="566976"/>
          </a:xfrm>
          <a:prstGeom prst="rect">
            <a:avLst/>
          </a:prstGeom>
        </p:spPr>
      </p:pic>
      <p:sp>
        <p:nvSpPr>
          <p:cNvPr id="6" name="Text 2"/>
          <p:cNvSpPr/>
          <p:nvPr/>
        </p:nvSpPr>
        <p:spPr>
          <a:xfrm>
            <a:off x="1587579" y="3612952"/>
            <a:ext cx="221170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Secure</a:t>
            </a:r>
            <a:endParaRPr lang="en-US" sz="2200" dirty="0"/>
          </a:p>
        </p:txBody>
      </p:sp>
      <p:pic>
        <p:nvPicPr>
          <p:cNvPr id="7" name="Image 2" descr="preencoded.png"/>
          <p:cNvPicPr>
            <a:picLocks noChangeAspect="1"/>
          </p:cNvPicPr>
          <p:nvPr/>
        </p:nvPicPr>
        <p:blipFill>
          <a:blip r:embed="rId5"/>
          <a:stretch>
            <a:fillRect/>
          </a:stretch>
        </p:blipFill>
        <p:spPr>
          <a:xfrm>
            <a:off x="4139446" y="3652599"/>
            <a:ext cx="566976" cy="566976"/>
          </a:xfrm>
          <a:prstGeom prst="rect">
            <a:avLst/>
          </a:prstGeom>
        </p:spPr>
      </p:pic>
      <p:sp>
        <p:nvSpPr>
          <p:cNvPr id="8" name="Text 3"/>
          <p:cNvSpPr/>
          <p:nvPr/>
        </p:nvSpPr>
        <p:spPr>
          <a:xfrm>
            <a:off x="4933236" y="3612952"/>
            <a:ext cx="2211824"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Distributed</a:t>
            </a:r>
            <a:endParaRPr lang="en-US" sz="2200" dirty="0"/>
          </a:p>
        </p:txBody>
      </p:sp>
      <p:pic>
        <p:nvPicPr>
          <p:cNvPr id="9" name="Image 3" descr="preencoded.png"/>
          <p:cNvPicPr>
            <a:picLocks noChangeAspect="1"/>
          </p:cNvPicPr>
          <p:nvPr/>
        </p:nvPicPr>
        <p:blipFill>
          <a:blip r:embed="rId6"/>
          <a:stretch>
            <a:fillRect/>
          </a:stretch>
        </p:blipFill>
        <p:spPr>
          <a:xfrm>
            <a:off x="7485221" y="3652599"/>
            <a:ext cx="566976" cy="566976"/>
          </a:xfrm>
          <a:prstGeom prst="rect">
            <a:avLst/>
          </a:prstGeom>
        </p:spPr>
      </p:pic>
      <p:sp>
        <p:nvSpPr>
          <p:cNvPr id="10" name="Text 4"/>
          <p:cNvSpPr/>
          <p:nvPr/>
        </p:nvSpPr>
        <p:spPr>
          <a:xfrm>
            <a:off x="8279011" y="3612952"/>
            <a:ext cx="2211824"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Validated</a:t>
            </a:r>
            <a:endParaRPr lang="en-US" sz="2200" dirty="0"/>
          </a:p>
        </p:txBody>
      </p:sp>
      <p:pic>
        <p:nvPicPr>
          <p:cNvPr id="11" name="Image 4" descr="preencoded.png"/>
          <p:cNvPicPr>
            <a:picLocks noChangeAspect="1"/>
          </p:cNvPicPr>
          <p:nvPr/>
        </p:nvPicPr>
        <p:blipFill>
          <a:blip r:embed="rId7"/>
          <a:stretch>
            <a:fillRect/>
          </a:stretch>
        </p:blipFill>
        <p:spPr>
          <a:xfrm>
            <a:off x="10830997" y="3652599"/>
            <a:ext cx="566976" cy="566976"/>
          </a:xfrm>
          <a:prstGeom prst="rect">
            <a:avLst/>
          </a:prstGeom>
        </p:spPr>
      </p:pic>
      <p:sp>
        <p:nvSpPr>
          <p:cNvPr id="12" name="Text 5"/>
          <p:cNvSpPr/>
          <p:nvPr/>
        </p:nvSpPr>
        <p:spPr>
          <a:xfrm>
            <a:off x="11624786" y="3612952"/>
            <a:ext cx="2211824" cy="708660"/>
          </a:xfrm>
          <a:prstGeom prst="rect">
            <a:avLst/>
          </a:prstGeom>
          <a:noFill/>
          <a:ln/>
        </p:spPr>
        <p:txBody>
          <a:bodyPr wrap="squar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Tamper Resistant</a:t>
            </a:r>
            <a:endParaRPr lang="en-US" sz="2200" dirty="0"/>
          </a:p>
        </p:txBody>
      </p:sp>
      <p:sp>
        <p:nvSpPr>
          <p:cNvPr id="13" name="Text 6"/>
          <p:cNvSpPr/>
          <p:nvPr/>
        </p:nvSpPr>
        <p:spPr>
          <a:xfrm>
            <a:off x="793790" y="4576762"/>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Implementing BC techniques in cloud scenarios have attracted considerable attention. BC technology consists of distributed digital blocks bound to each other based on cryptographic principles. Each block contains a cryptographic hash of the previous block, a timestamp and transaction data.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5924" y="736997"/>
            <a:ext cx="5680948" cy="648057"/>
          </a:xfrm>
          <a:prstGeom prst="rect">
            <a:avLst/>
          </a:prstGeom>
          <a:noFill/>
          <a:ln/>
        </p:spPr>
        <p:txBody>
          <a:bodyPr wrap="none" lIns="0" tIns="0" rIns="0" bIns="0" rtlCol="0" anchor="t"/>
          <a:lstStyle/>
          <a:p>
            <a:pPr marL="0" indent="0" algn="l">
              <a:lnSpc>
                <a:spcPts val="5100"/>
              </a:lnSpc>
              <a:buNone/>
            </a:pPr>
            <a:r>
              <a:rPr lang="en-US" sz="4050" dirty="0">
                <a:solidFill>
                  <a:srgbClr val="97B8FF"/>
                </a:solidFill>
                <a:latin typeface="Sora Medium" pitchFamily="34" charset="0"/>
                <a:ea typeface="Sora Medium" pitchFamily="34" charset="-122"/>
                <a:cs typeface="Sora Medium" pitchFamily="34" charset="-120"/>
              </a:rPr>
              <a:t>Bitcoin and Ethereum</a:t>
            </a:r>
            <a:endParaRPr lang="en-US" sz="4050" dirty="0"/>
          </a:p>
        </p:txBody>
      </p:sp>
      <p:sp>
        <p:nvSpPr>
          <p:cNvPr id="3" name="Text 1"/>
          <p:cNvSpPr/>
          <p:nvPr/>
        </p:nvSpPr>
        <p:spPr>
          <a:xfrm>
            <a:off x="2597587" y="1903571"/>
            <a:ext cx="2592824" cy="324088"/>
          </a:xfrm>
          <a:prstGeom prst="rect">
            <a:avLst/>
          </a:prstGeom>
          <a:noFill/>
          <a:ln/>
        </p:spPr>
        <p:txBody>
          <a:bodyPr wrap="none" lIns="0" tIns="0" rIns="0" bIns="0" rtlCol="0" anchor="t"/>
          <a:lstStyle/>
          <a:p>
            <a:pPr marL="0" indent="0" algn="ctr">
              <a:lnSpc>
                <a:spcPts val="2550"/>
              </a:lnSpc>
              <a:buNone/>
            </a:pPr>
            <a:r>
              <a:rPr lang="en-US" sz="2000" dirty="0">
                <a:solidFill>
                  <a:srgbClr val="97B8FF"/>
                </a:solidFill>
                <a:latin typeface="Sora Medium" pitchFamily="34" charset="0"/>
                <a:ea typeface="Sora Medium" pitchFamily="34" charset="-122"/>
                <a:cs typeface="Sora Medium" pitchFamily="34" charset="-120"/>
              </a:rPr>
              <a:t>Bitcoin</a:t>
            </a:r>
            <a:endParaRPr lang="en-US" sz="2000" dirty="0"/>
          </a:p>
        </p:txBody>
      </p:sp>
      <p:sp>
        <p:nvSpPr>
          <p:cNvPr id="4" name="Text 2"/>
          <p:cNvSpPr/>
          <p:nvPr/>
        </p:nvSpPr>
        <p:spPr>
          <a:xfrm>
            <a:off x="725924" y="2435066"/>
            <a:ext cx="6336268" cy="1327309"/>
          </a:xfrm>
          <a:prstGeom prst="rect">
            <a:avLst/>
          </a:prstGeom>
          <a:noFill/>
          <a:ln/>
        </p:spPr>
        <p:txBody>
          <a:bodyPr wrap="square" lIns="0" tIns="0" rIns="0" bIns="0" rtlCol="0" anchor="t"/>
          <a:lstStyle/>
          <a:p>
            <a:pPr marL="0" indent="0" algn="l">
              <a:lnSpc>
                <a:spcPts val="2600"/>
              </a:lnSpc>
              <a:buNone/>
            </a:pPr>
            <a:r>
              <a:rPr lang="en-US" sz="1600" dirty="0">
                <a:solidFill>
                  <a:srgbClr val="E0D6DE"/>
                </a:solidFill>
                <a:latin typeface="Noto Sans TC" pitchFamily="34" charset="0"/>
                <a:ea typeface="Noto Sans TC" pitchFamily="34" charset="-122"/>
                <a:cs typeface="Noto Sans TC" pitchFamily="34" charset="-120"/>
              </a:rPr>
              <a:t>BTCs are obtained as rewards via mining and can be transferred between Bitcoin accounts. Each transfer is recorded in a transaction that will be stored in a block on the BC. All participating nodes store the same copy of the Bitcoin BC.</a:t>
            </a:r>
            <a:endParaRPr lang="en-US" sz="1600" dirty="0"/>
          </a:p>
        </p:txBody>
      </p:sp>
      <p:sp>
        <p:nvSpPr>
          <p:cNvPr id="5" name="Text 3"/>
          <p:cNvSpPr/>
          <p:nvPr/>
        </p:nvSpPr>
        <p:spPr>
          <a:xfrm>
            <a:off x="9447490" y="1903571"/>
            <a:ext cx="2592824" cy="324088"/>
          </a:xfrm>
          <a:prstGeom prst="rect">
            <a:avLst/>
          </a:prstGeom>
          <a:noFill/>
          <a:ln/>
        </p:spPr>
        <p:txBody>
          <a:bodyPr wrap="none" lIns="0" tIns="0" rIns="0" bIns="0" rtlCol="0" anchor="t"/>
          <a:lstStyle/>
          <a:p>
            <a:pPr marL="0" indent="0" algn="ctr">
              <a:lnSpc>
                <a:spcPts val="2550"/>
              </a:lnSpc>
              <a:buNone/>
            </a:pPr>
            <a:r>
              <a:rPr lang="en-US" sz="2000" dirty="0">
                <a:solidFill>
                  <a:srgbClr val="97B8FF"/>
                </a:solidFill>
                <a:latin typeface="Sora Medium" pitchFamily="34" charset="0"/>
                <a:ea typeface="Sora Medium" pitchFamily="34" charset="-122"/>
                <a:cs typeface="Sora Medium" pitchFamily="34" charset="-120"/>
              </a:rPr>
              <a:t>Ethereum</a:t>
            </a:r>
            <a:endParaRPr lang="en-US" sz="2000" dirty="0"/>
          </a:p>
        </p:txBody>
      </p:sp>
      <p:sp>
        <p:nvSpPr>
          <p:cNvPr id="6" name="Text 4"/>
          <p:cNvSpPr/>
          <p:nvPr/>
        </p:nvSpPr>
        <p:spPr>
          <a:xfrm>
            <a:off x="7575828" y="2435066"/>
            <a:ext cx="6336268" cy="1327309"/>
          </a:xfrm>
          <a:prstGeom prst="rect">
            <a:avLst/>
          </a:prstGeom>
          <a:noFill/>
          <a:ln/>
        </p:spPr>
        <p:txBody>
          <a:bodyPr wrap="square" lIns="0" tIns="0" rIns="0" bIns="0" rtlCol="0" anchor="t"/>
          <a:lstStyle/>
          <a:p>
            <a:pPr marL="0" indent="0" algn="l">
              <a:lnSpc>
                <a:spcPts val="2600"/>
              </a:lnSpc>
              <a:buNone/>
            </a:pPr>
            <a:r>
              <a:rPr lang="en-US" sz="1600" dirty="0">
                <a:solidFill>
                  <a:srgbClr val="E0D6DE"/>
                </a:solidFill>
                <a:latin typeface="Noto Sans TC" pitchFamily="34" charset="0"/>
                <a:ea typeface="Noto Sans TC" pitchFamily="34" charset="-122"/>
                <a:cs typeface="Noto Sans TC" pitchFamily="34" charset="-120"/>
              </a:rPr>
              <a:t>Ethereum is not just a cryptocurrency network but rather a network of independent computers that function together as one supercomputer. It is flexible in allowing the establishment of transactions over either permissioned or permissionless network.</a:t>
            </a:r>
            <a:endParaRPr lang="en-US" sz="1600" dirty="0"/>
          </a:p>
        </p:txBody>
      </p:sp>
      <p:pic>
        <p:nvPicPr>
          <p:cNvPr id="7" name="Image 0" descr="preencoded.png"/>
          <p:cNvPicPr>
            <a:picLocks noChangeAspect="1"/>
          </p:cNvPicPr>
          <p:nvPr/>
        </p:nvPicPr>
        <p:blipFill>
          <a:blip r:embed="rId3"/>
          <a:stretch>
            <a:fillRect/>
          </a:stretch>
        </p:blipFill>
        <p:spPr>
          <a:xfrm>
            <a:off x="1693664" y="4415433"/>
            <a:ext cx="4263747" cy="2843808"/>
          </a:xfrm>
          <a:prstGeom prst="rect">
            <a:avLst/>
          </a:prstGeom>
        </p:spPr>
      </p:pic>
      <p:pic>
        <p:nvPicPr>
          <p:cNvPr id="8" name="Image 1" descr="preencoded.png"/>
          <p:cNvPicPr>
            <a:picLocks noChangeAspect="1"/>
          </p:cNvPicPr>
          <p:nvPr/>
        </p:nvPicPr>
        <p:blipFill>
          <a:blip r:embed="rId4"/>
          <a:stretch>
            <a:fillRect/>
          </a:stretch>
        </p:blipFill>
        <p:spPr>
          <a:xfrm>
            <a:off x="8549283" y="4415433"/>
            <a:ext cx="4252198" cy="2837617"/>
          </a:xfrm>
          <a:prstGeom prst="rect">
            <a:avLst/>
          </a:prstGeom>
        </p:spPr>
      </p:pic>
      <p:sp>
        <p:nvSpPr>
          <p:cNvPr id="9" name="Rectangle 8">
            <a:extLst>
              <a:ext uri="{FF2B5EF4-FFF2-40B4-BE49-F238E27FC236}">
                <a16:creationId xmlns:a16="http://schemas.microsoft.com/office/drawing/2014/main" id="{64A79F38-D106-E03D-CCCD-20186B370691}"/>
              </a:ext>
            </a:extLst>
          </p:cNvPr>
          <p:cNvSpPr/>
          <p:nvPr/>
        </p:nvSpPr>
        <p:spPr>
          <a:xfrm>
            <a:off x="12835054" y="7729534"/>
            <a:ext cx="1795346" cy="392311"/>
          </a:xfrm>
          <a:prstGeom prst="rect">
            <a:avLst/>
          </a:prstGeom>
          <a:solidFill>
            <a:srgbClr val="0707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110746"/>
          </a:xfrm>
          <a:prstGeom prst="rect">
            <a:avLst/>
          </a:prstGeom>
        </p:spPr>
      </p:pic>
      <p:pic>
        <p:nvPicPr>
          <p:cNvPr id="3" name="Image 1" descr="preencoded.png"/>
          <p:cNvPicPr>
            <a:picLocks noChangeAspect="1"/>
          </p:cNvPicPr>
          <p:nvPr/>
        </p:nvPicPr>
        <p:blipFill>
          <a:blip r:embed="rId4"/>
          <a:stretch>
            <a:fillRect/>
          </a:stretch>
        </p:blipFill>
        <p:spPr>
          <a:xfrm>
            <a:off x="4162782" y="207288"/>
            <a:ext cx="6304717" cy="2696170"/>
          </a:xfrm>
          <a:prstGeom prst="rect">
            <a:avLst/>
          </a:prstGeom>
        </p:spPr>
      </p:pic>
      <p:sp>
        <p:nvSpPr>
          <p:cNvPr id="4" name="Text 0"/>
          <p:cNvSpPr/>
          <p:nvPr/>
        </p:nvSpPr>
        <p:spPr>
          <a:xfrm>
            <a:off x="580668" y="3567470"/>
            <a:ext cx="6437828" cy="518517"/>
          </a:xfrm>
          <a:prstGeom prst="rect">
            <a:avLst/>
          </a:prstGeom>
          <a:noFill/>
          <a:ln/>
        </p:spPr>
        <p:txBody>
          <a:bodyPr wrap="none" lIns="0" tIns="0" rIns="0" bIns="0" rtlCol="0" anchor="t"/>
          <a:lstStyle/>
          <a:p>
            <a:pPr marL="0" indent="0" algn="l">
              <a:lnSpc>
                <a:spcPts val="4050"/>
              </a:lnSpc>
              <a:buNone/>
            </a:pPr>
            <a:r>
              <a:rPr lang="en-US" sz="3250" dirty="0">
                <a:solidFill>
                  <a:srgbClr val="97B8FF"/>
                </a:solidFill>
                <a:latin typeface="Sora Medium" pitchFamily="34" charset="0"/>
                <a:ea typeface="Sora Medium" pitchFamily="34" charset="-122"/>
                <a:cs typeface="Sora Medium" pitchFamily="34" charset="-120"/>
              </a:rPr>
              <a:t>Proposed Verification Scheme</a:t>
            </a:r>
            <a:endParaRPr lang="en-US" sz="3250" dirty="0"/>
          </a:p>
        </p:txBody>
      </p:sp>
      <p:pic>
        <p:nvPicPr>
          <p:cNvPr id="5" name="Image 2" descr="preencoded.png"/>
          <p:cNvPicPr>
            <a:picLocks noChangeAspect="1"/>
          </p:cNvPicPr>
          <p:nvPr/>
        </p:nvPicPr>
        <p:blipFill>
          <a:blip r:embed="rId5"/>
          <a:stretch>
            <a:fillRect/>
          </a:stretch>
        </p:blipFill>
        <p:spPr>
          <a:xfrm>
            <a:off x="580668" y="4334828"/>
            <a:ext cx="829508" cy="995363"/>
          </a:xfrm>
          <a:prstGeom prst="rect">
            <a:avLst/>
          </a:prstGeom>
        </p:spPr>
      </p:pic>
      <p:sp>
        <p:nvSpPr>
          <p:cNvPr id="6" name="Text 1"/>
          <p:cNvSpPr/>
          <p:nvPr/>
        </p:nvSpPr>
        <p:spPr>
          <a:xfrm>
            <a:off x="1659017" y="4500682"/>
            <a:ext cx="2073831" cy="259199"/>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Sora Medium" pitchFamily="34" charset="0"/>
                <a:ea typeface="Sora Medium" pitchFamily="34" charset="-122"/>
                <a:cs typeface="Sora Medium" pitchFamily="34" charset="-120"/>
              </a:rPr>
              <a:t>Multi-CSPs</a:t>
            </a:r>
            <a:endParaRPr lang="en-US" sz="1600" dirty="0"/>
          </a:p>
        </p:txBody>
      </p:sp>
      <p:sp>
        <p:nvSpPr>
          <p:cNvPr id="7" name="Text 2"/>
          <p:cNvSpPr/>
          <p:nvPr/>
        </p:nvSpPr>
        <p:spPr>
          <a:xfrm>
            <a:off x="1659017" y="4859417"/>
            <a:ext cx="12390715" cy="265271"/>
          </a:xfrm>
          <a:prstGeom prst="rect">
            <a:avLst/>
          </a:prstGeom>
          <a:noFill/>
          <a:ln/>
        </p:spPr>
        <p:txBody>
          <a:bodyPr wrap="none" lIns="0" tIns="0" rIns="0" bIns="0" rtlCol="0" anchor="t"/>
          <a:lstStyle/>
          <a:p>
            <a:pPr marL="0" indent="0" algn="l">
              <a:lnSpc>
                <a:spcPts val="2050"/>
              </a:lnSpc>
              <a:buNone/>
            </a:pPr>
            <a:r>
              <a:rPr lang="en-US" sz="1300" dirty="0">
                <a:solidFill>
                  <a:srgbClr val="E0D6DE"/>
                </a:solidFill>
                <a:latin typeface="Noto Sans TC" pitchFamily="34" charset="0"/>
                <a:ea typeface="Noto Sans TC" pitchFamily="34" charset="-122"/>
                <a:cs typeface="Noto Sans TC" pitchFamily="34" charset="-120"/>
              </a:rPr>
              <a:t>Client hires multiple CSPs to perform computations and produce a master hash for their database.</a:t>
            </a:r>
            <a:endParaRPr lang="en-US" sz="1300" dirty="0"/>
          </a:p>
        </p:txBody>
      </p:sp>
      <p:pic>
        <p:nvPicPr>
          <p:cNvPr id="8" name="Image 3" descr="preencoded.png"/>
          <p:cNvPicPr>
            <a:picLocks noChangeAspect="1"/>
          </p:cNvPicPr>
          <p:nvPr/>
        </p:nvPicPr>
        <p:blipFill>
          <a:blip r:embed="rId6"/>
          <a:stretch>
            <a:fillRect/>
          </a:stretch>
        </p:blipFill>
        <p:spPr>
          <a:xfrm>
            <a:off x="580668" y="5330190"/>
            <a:ext cx="829508" cy="995363"/>
          </a:xfrm>
          <a:prstGeom prst="rect">
            <a:avLst/>
          </a:prstGeom>
        </p:spPr>
      </p:pic>
      <p:sp>
        <p:nvSpPr>
          <p:cNvPr id="9" name="Text 3"/>
          <p:cNvSpPr/>
          <p:nvPr/>
        </p:nvSpPr>
        <p:spPr>
          <a:xfrm>
            <a:off x="1659017" y="5496044"/>
            <a:ext cx="2317552" cy="259199"/>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Sora Medium" pitchFamily="34" charset="0"/>
                <a:ea typeface="Sora Medium" pitchFamily="34" charset="-122"/>
                <a:cs typeface="Sora Medium" pitchFamily="34" charset="-120"/>
              </a:rPr>
              <a:t>BC-based application</a:t>
            </a:r>
            <a:endParaRPr lang="en-US" sz="1600" dirty="0"/>
          </a:p>
        </p:txBody>
      </p:sp>
      <p:sp>
        <p:nvSpPr>
          <p:cNvPr id="10" name="Text 4"/>
          <p:cNvSpPr/>
          <p:nvPr/>
        </p:nvSpPr>
        <p:spPr>
          <a:xfrm>
            <a:off x="1659017" y="5854779"/>
            <a:ext cx="12390715" cy="265271"/>
          </a:xfrm>
          <a:prstGeom prst="rect">
            <a:avLst/>
          </a:prstGeom>
          <a:noFill/>
          <a:ln/>
        </p:spPr>
        <p:txBody>
          <a:bodyPr wrap="none" lIns="0" tIns="0" rIns="0" bIns="0" rtlCol="0" anchor="t"/>
          <a:lstStyle/>
          <a:p>
            <a:pPr marL="0" indent="0" algn="l">
              <a:lnSpc>
                <a:spcPts val="2050"/>
              </a:lnSpc>
              <a:buNone/>
            </a:pPr>
            <a:r>
              <a:rPr lang="en-US" sz="1300" dirty="0">
                <a:solidFill>
                  <a:srgbClr val="E0D6DE"/>
                </a:solidFill>
                <a:latin typeface="Noto Sans TC" pitchFamily="34" charset="0"/>
                <a:ea typeface="Noto Sans TC" pitchFamily="34" charset="-122"/>
                <a:cs typeface="Noto Sans TC" pitchFamily="34" charset="-120"/>
              </a:rPr>
              <a:t>Creates new blocks containing master hashes as transactions and returns the block header to CSP.</a:t>
            </a:r>
            <a:endParaRPr lang="en-US" sz="1300" dirty="0"/>
          </a:p>
        </p:txBody>
      </p:sp>
      <p:pic>
        <p:nvPicPr>
          <p:cNvPr id="11" name="Image 4" descr="preencoded.png"/>
          <p:cNvPicPr>
            <a:picLocks noChangeAspect="1"/>
          </p:cNvPicPr>
          <p:nvPr/>
        </p:nvPicPr>
        <p:blipFill>
          <a:blip r:embed="rId7"/>
          <a:stretch>
            <a:fillRect/>
          </a:stretch>
        </p:blipFill>
        <p:spPr>
          <a:xfrm>
            <a:off x="580668" y="6325553"/>
            <a:ext cx="829508" cy="995363"/>
          </a:xfrm>
          <a:prstGeom prst="rect">
            <a:avLst/>
          </a:prstGeom>
        </p:spPr>
      </p:pic>
      <p:sp>
        <p:nvSpPr>
          <p:cNvPr id="12" name="Text 5"/>
          <p:cNvSpPr/>
          <p:nvPr/>
        </p:nvSpPr>
        <p:spPr>
          <a:xfrm>
            <a:off x="1659017" y="6491407"/>
            <a:ext cx="2073831" cy="259199"/>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Sora Medium" pitchFamily="34" charset="0"/>
                <a:ea typeface="Sora Medium" pitchFamily="34" charset="-122"/>
                <a:cs typeface="Sora Medium" pitchFamily="34" charset="-120"/>
              </a:rPr>
              <a:t>Client</a:t>
            </a:r>
            <a:endParaRPr lang="en-US" sz="1600" dirty="0"/>
          </a:p>
        </p:txBody>
      </p:sp>
      <p:sp>
        <p:nvSpPr>
          <p:cNvPr id="13" name="Text 6"/>
          <p:cNvSpPr/>
          <p:nvPr/>
        </p:nvSpPr>
        <p:spPr>
          <a:xfrm>
            <a:off x="1659017" y="6850142"/>
            <a:ext cx="12390715" cy="265271"/>
          </a:xfrm>
          <a:prstGeom prst="rect">
            <a:avLst/>
          </a:prstGeom>
          <a:noFill/>
          <a:ln/>
        </p:spPr>
        <p:txBody>
          <a:bodyPr wrap="none" lIns="0" tIns="0" rIns="0" bIns="0" rtlCol="0" anchor="t"/>
          <a:lstStyle/>
          <a:p>
            <a:pPr marL="0" indent="0" algn="l">
              <a:lnSpc>
                <a:spcPts val="2050"/>
              </a:lnSpc>
              <a:buNone/>
            </a:pPr>
            <a:r>
              <a:rPr lang="en-US" sz="1300" dirty="0">
                <a:solidFill>
                  <a:srgbClr val="E0D6DE"/>
                </a:solidFill>
                <a:latin typeface="Noto Sans TC" pitchFamily="34" charset="0"/>
                <a:ea typeface="Noto Sans TC" pitchFamily="34" charset="-122"/>
                <a:cs typeface="Noto Sans TC" pitchFamily="34" charset="-120"/>
              </a:rPr>
              <a:t>Performs verification by comparing master hash values from each CSP based on the received block header information.</a:t>
            </a:r>
            <a:endParaRPr lang="en-US" sz="1300" dirty="0"/>
          </a:p>
        </p:txBody>
      </p:sp>
      <p:sp>
        <p:nvSpPr>
          <p:cNvPr id="14" name="Text 7"/>
          <p:cNvSpPr/>
          <p:nvPr/>
        </p:nvSpPr>
        <p:spPr>
          <a:xfrm>
            <a:off x="580668" y="7507486"/>
            <a:ext cx="13469064" cy="265271"/>
          </a:xfrm>
          <a:prstGeom prst="rect">
            <a:avLst/>
          </a:prstGeom>
          <a:noFill/>
          <a:ln/>
        </p:spPr>
        <p:txBody>
          <a:bodyPr wrap="none" lIns="0" tIns="0" rIns="0" bIns="0" rtlCol="0" anchor="t"/>
          <a:lstStyle/>
          <a:p>
            <a:pPr marL="0" indent="0" algn="l">
              <a:lnSpc>
                <a:spcPts val="2050"/>
              </a:lnSpc>
              <a:buNone/>
            </a:pPr>
            <a:endParaRPr lang="en-US" sz="1300" dirty="0"/>
          </a:p>
        </p:txBody>
      </p:sp>
      <p:sp>
        <p:nvSpPr>
          <p:cNvPr id="15" name="Rectangle 14">
            <a:extLst>
              <a:ext uri="{FF2B5EF4-FFF2-40B4-BE49-F238E27FC236}">
                <a16:creationId xmlns:a16="http://schemas.microsoft.com/office/drawing/2014/main" id="{144B48EB-97FA-3F71-3886-6A69E2C324FB}"/>
              </a:ext>
            </a:extLst>
          </p:cNvPr>
          <p:cNvSpPr/>
          <p:nvPr/>
        </p:nvSpPr>
        <p:spPr>
          <a:xfrm>
            <a:off x="12835054" y="7729534"/>
            <a:ext cx="1795346" cy="392311"/>
          </a:xfrm>
          <a:prstGeom prst="rect">
            <a:avLst/>
          </a:prstGeom>
          <a:solidFill>
            <a:srgbClr val="0707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215515" y="400645"/>
            <a:ext cx="10199370" cy="6757035"/>
          </a:xfrm>
          <a:prstGeom prst="rect">
            <a:avLst/>
          </a:prstGeom>
        </p:spPr>
      </p:pic>
      <p:sp>
        <p:nvSpPr>
          <p:cNvPr id="3" name="Text 0"/>
          <p:cNvSpPr/>
          <p:nvPr/>
        </p:nvSpPr>
        <p:spPr>
          <a:xfrm>
            <a:off x="5493901" y="7376160"/>
            <a:ext cx="3642598" cy="455176"/>
          </a:xfrm>
          <a:prstGeom prst="rect">
            <a:avLst/>
          </a:prstGeom>
          <a:noFill/>
          <a:ln/>
        </p:spPr>
        <p:txBody>
          <a:bodyPr wrap="none" lIns="0" tIns="0" rIns="0" bIns="0" rtlCol="0" anchor="t"/>
          <a:lstStyle/>
          <a:p>
            <a:pPr marL="0" indent="0" algn="ctr">
              <a:lnSpc>
                <a:spcPts val="3550"/>
              </a:lnSpc>
              <a:buNone/>
            </a:pPr>
            <a:r>
              <a:rPr lang="en-US" sz="2850" dirty="0">
                <a:solidFill>
                  <a:srgbClr val="97B8FF"/>
                </a:solidFill>
                <a:latin typeface="Sora Medium" pitchFamily="34" charset="0"/>
                <a:ea typeface="Sora Medium" pitchFamily="34" charset="-122"/>
                <a:cs typeface="Sora Medium" pitchFamily="34" charset="-120"/>
              </a:rPr>
              <a:t>Flow Chart</a:t>
            </a:r>
            <a:endParaRPr lang="en-US" sz="2850" dirty="0"/>
          </a:p>
        </p:txBody>
      </p:sp>
      <p:sp>
        <p:nvSpPr>
          <p:cNvPr id="4" name="Rectangle 3">
            <a:extLst>
              <a:ext uri="{FF2B5EF4-FFF2-40B4-BE49-F238E27FC236}">
                <a16:creationId xmlns:a16="http://schemas.microsoft.com/office/drawing/2014/main" id="{165AEE1D-8F5E-8913-3481-53D118ADE466}"/>
              </a:ext>
            </a:extLst>
          </p:cNvPr>
          <p:cNvSpPr/>
          <p:nvPr/>
        </p:nvSpPr>
        <p:spPr>
          <a:xfrm>
            <a:off x="12835054" y="7729534"/>
            <a:ext cx="1795346" cy="392311"/>
          </a:xfrm>
          <a:prstGeom prst="rect">
            <a:avLst/>
          </a:prstGeom>
          <a:solidFill>
            <a:srgbClr val="0707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0218" y="623173"/>
            <a:ext cx="7441049" cy="705564"/>
          </a:xfrm>
          <a:prstGeom prst="rect">
            <a:avLst/>
          </a:prstGeom>
          <a:noFill/>
          <a:ln/>
        </p:spPr>
        <p:txBody>
          <a:bodyPr wrap="none" lIns="0" tIns="0" rIns="0" bIns="0" rtlCol="0" anchor="t"/>
          <a:lstStyle/>
          <a:p>
            <a:pPr marL="0" indent="0" algn="l">
              <a:lnSpc>
                <a:spcPts val="5550"/>
              </a:lnSpc>
              <a:buNone/>
            </a:pPr>
            <a:r>
              <a:rPr lang="en-US" sz="4400" dirty="0">
                <a:solidFill>
                  <a:srgbClr val="97B8FF"/>
                </a:solidFill>
                <a:latin typeface="Sora Medium" pitchFamily="34" charset="0"/>
                <a:ea typeface="Sora Medium" pitchFamily="34" charset="-122"/>
                <a:cs typeface="Sora Medium" pitchFamily="34" charset="-120"/>
              </a:rPr>
              <a:t>CSP - Computation Phase</a:t>
            </a:r>
            <a:endParaRPr lang="en-US" sz="4400" dirty="0"/>
          </a:p>
        </p:txBody>
      </p:sp>
      <p:sp>
        <p:nvSpPr>
          <p:cNvPr id="3" name="Shape 1"/>
          <p:cNvSpPr/>
          <p:nvPr/>
        </p:nvSpPr>
        <p:spPr>
          <a:xfrm>
            <a:off x="790218" y="1780222"/>
            <a:ext cx="2174915" cy="1300639"/>
          </a:xfrm>
          <a:prstGeom prst="roundRect">
            <a:avLst>
              <a:gd name="adj" fmla="val 2604"/>
            </a:avLst>
          </a:prstGeom>
          <a:solidFill>
            <a:srgbClr val="D8AFF8"/>
          </a:solidFill>
          <a:ln/>
        </p:spPr>
      </p:sp>
      <p:pic>
        <p:nvPicPr>
          <p:cNvPr id="4" name="Image 0" descr="preencoded.png"/>
          <p:cNvPicPr>
            <a:picLocks noChangeAspect="1"/>
          </p:cNvPicPr>
          <p:nvPr/>
        </p:nvPicPr>
        <p:blipFill>
          <a:blip r:embed="rId3"/>
          <a:stretch>
            <a:fillRect/>
          </a:stretch>
        </p:blipFill>
        <p:spPr>
          <a:xfrm>
            <a:off x="1718905" y="2232065"/>
            <a:ext cx="317421" cy="396835"/>
          </a:xfrm>
          <a:prstGeom prst="rect">
            <a:avLst/>
          </a:prstGeom>
        </p:spPr>
      </p:pic>
      <p:sp>
        <p:nvSpPr>
          <p:cNvPr id="5" name="Text 2"/>
          <p:cNvSpPr/>
          <p:nvPr/>
        </p:nvSpPr>
        <p:spPr>
          <a:xfrm>
            <a:off x="3190875" y="2005965"/>
            <a:ext cx="2822258" cy="352663"/>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Calculate Hash</a:t>
            </a:r>
            <a:endParaRPr lang="en-US" sz="2200" dirty="0"/>
          </a:p>
        </p:txBody>
      </p:sp>
      <p:sp>
        <p:nvSpPr>
          <p:cNvPr id="6" name="Text 3"/>
          <p:cNvSpPr/>
          <p:nvPr/>
        </p:nvSpPr>
        <p:spPr>
          <a:xfrm>
            <a:off x="3190875" y="2494002"/>
            <a:ext cx="6930152" cy="361117"/>
          </a:xfrm>
          <a:prstGeom prst="rect">
            <a:avLst/>
          </a:prstGeom>
          <a:noFill/>
          <a:ln/>
        </p:spPr>
        <p:txBody>
          <a:bodyPr wrap="none" lIns="0" tIns="0" rIns="0" bIns="0" rtlCol="0" anchor="t"/>
          <a:lstStyle/>
          <a:p>
            <a:pPr marL="0" indent="0" algn="l">
              <a:lnSpc>
                <a:spcPts val="2800"/>
              </a:lnSpc>
              <a:buNone/>
            </a:pPr>
            <a:r>
              <a:rPr lang="en-US" sz="1750" dirty="0">
                <a:solidFill>
                  <a:srgbClr val="E0D6DE"/>
                </a:solidFill>
                <a:latin typeface="Noto Sans TC" pitchFamily="34" charset="0"/>
                <a:ea typeface="Noto Sans TC" pitchFamily="34" charset="-122"/>
                <a:cs typeface="Noto Sans TC" pitchFamily="34" charset="-120"/>
              </a:rPr>
              <a:t>Calculate the master hash value of its database by applying SHA-2.</a:t>
            </a:r>
            <a:endParaRPr lang="en-US" sz="1750" dirty="0"/>
          </a:p>
        </p:txBody>
      </p:sp>
      <p:sp>
        <p:nvSpPr>
          <p:cNvPr id="7" name="Shape 4"/>
          <p:cNvSpPr/>
          <p:nvPr/>
        </p:nvSpPr>
        <p:spPr>
          <a:xfrm>
            <a:off x="3078004" y="3065621"/>
            <a:ext cx="10649307" cy="15240"/>
          </a:xfrm>
          <a:prstGeom prst="roundRect">
            <a:avLst>
              <a:gd name="adj" fmla="val 222227"/>
            </a:avLst>
          </a:prstGeom>
          <a:solidFill>
            <a:srgbClr val="D8AFF8"/>
          </a:solidFill>
          <a:ln/>
        </p:spPr>
      </p:sp>
      <p:sp>
        <p:nvSpPr>
          <p:cNvPr id="8" name="Shape 5"/>
          <p:cNvSpPr/>
          <p:nvPr/>
        </p:nvSpPr>
        <p:spPr>
          <a:xfrm>
            <a:off x="790218" y="3193733"/>
            <a:ext cx="4349948" cy="1300639"/>
          </a:xfrm>
          <a:prstGeom prst="roundRect">
            <a:avLst>
              <a:gd name="adj" fmla="val 2604"/>
            </a:avLst>
          </a:prstGeom>
          <a:solidFill>
            <a:srgbClr val="B05EF1"/>
          </a:solidFill>
          <a:ln/>
        </p:spPr>
      </p:sp>
      <p:pic>
        <p:nvPicPr>
          <p:cNvPr id="9" name="Image 1" descr="preencoded.png"/>
          <p:cNvPicPr>
            <a:picLocks noChangeAspect="1"/>
          </p:cNvPicPr>
          <p:nvPr/>
        </p:nvPicPr>
        <p:blipFill>
          <a:blip r:embed="rId4"/>
          <a:stretch>
            <a:fillRect/>
          </a:stretch>
        </p:blipFill>
        <p:spPr>
          <a:xfrm>
            <a:off x="2806422" y="3645575"/>
            <a:ext cx="317421" cy="396835"/>
          </a:xfrm>
          <a:prstGeom prst="rect">
            <a:avLst/>
          </a:prstGeom>
        </p:spPr>
      </p:pic>
      <p:sp>
        <p:nvSpPr>
          <p:cNvPr id="10" name="Text 6"/>
          <p:cNvSpPr/>
          <p:nvPr/>
        </p:nvSpPr>
        <p:spPr>
          <a:xfrm>
            <a:off x="5365909" y="3419475"/>
            <a:ext cx="2822258" cy="352663"/>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Save Hash</a:t>
            </a:r>
            <a:endParaRPr lang="en-US" sz="2200" dirty="0"/>
          </a:p>
        </p:txBody>
      </p:sp>
      <p:sp>
        <p:nvSpPr>
          <p:cNvPr id="11" name="Text 7"/>
          <p:cNvSpPr/>
          <p:nvPr/>
        </p:nvSpPr>
        <p:spPr>
          <a:xfrm>
            <a:off x="5365909" y="3907512"/>
            <a:ext cx="5345906" cy="361117"/>
          </a:xfrm>
          <a:prstGeom prst="rect">
            <a:avLst/>
          </a:prstGeom>
          <a:noFill/>
          <a:ln/>
        </p:spPr>
        <p:txBody>
          <a:bodyPr wrap="none" lIns="0" tIns="0" rIns="0" bIns="0" rtlCol="0" anchor="t"/>
          <a:lstStyle/>
          <a:p>
            <a:pPr marL="0" indent="0" algn="l">
              <a:lnSpc>
                <a:spcPts val="2800"/>
              </a:lnSpc>
              <a:buNone/>
            </a:pPr>
            <a:r>
              <a:rPr lang="en-US" sz="1750" dirty="0">
                <a:solidFill>
                  <a:srgbClr val="E0D6DE"/>
                </a:solidFill>
                <a:latin typeface="Noto Sans TC" pitchFamily="34" charset="0"/>
                <a:ea typeface="Noto Sans TC" pitchFamily="34" charset="-122"/>
                <a:cs typeface="Noto Sans TC" pitchFamily="34" charset="-120"/>
              </a:rPr>
              <a:t>The CSP saves the master hash in a transaction log.</a:t>
            </a:r>
            <a:endParaRPr lang="en-US" sz="1750" dirty="0"/>
          </a:p>
        </p:txBody>
      </p:sp>
      <p:sp>
        <p:nvSpPr>
          <p:cNvPr id="12" name="Shape 8"/>
          <p:cNvSpPr/>
          <p:nvPr/>
        </p:nvSpPr>
        <p:spPr>
          <a:xfrm>
            <a:off x="5253037" y="4479131"/>
            <a:ext cx="8474273" cy="15240"/>
          </a:xfrm>
          <a:prstGeom prst="roundRect">
            <a:avLst>
              <a:gd name="adj" fmla="val 222227"/>
            </a:avLst>
          </a:prstGeom>
          <a:solidFill>
            <a:srgbClr val="B05EF1"/>
          </a:solidFill>
          <a:ln/>
        </p:spPr>
      </p:sp>
      <p:sp>
        <p:nvSpPr>
          <p:cNvPr id="13" name="Shape 9"/>
          <p:cNvSpPr/>
          <p:nvPr/>
        </p:nvSpPr>
        <p:spPr>
          <a:xfrm>
            <a:off x="790218" y="4607243"/>
            <a:ext cx="6524982" cy="1661755"/>
          </a:xfrm>
          <a:prstGeom prst="roundRect">
            <a:avLst>
              <a:gd name="adj" fmla="val 2038"/>
            </a:avLst>
          </a:prstGeom>
          <a:solidFill>
            <a:srgbClr val="5E208E"/>
          </a:solidFill>
          <a:ln/>
        </p:spPr>
      </p:sp>
      <p:pic>
        <p:nvPicPr>
          <p:cNvPr id="14" name="Image 2" descr="preencoded.png"/>
          <p:cNvPicPr>
            <a:picLocks noChangeAspect="1"/>
          </p:cNvPicPr>
          <p:nvPr/>
        </p:nvPicPr>
        <p:blipFill>
          <a:blip r:embed="rId5"/>
          <a:stretch>
            <a:fillRect/>
          </a:stretch>
        </p:blipFill>
        <p:spPr>
          <a:xfrm>
            <a:off x="3893939" y="5239703"/>
            <a:ext cx="317421" cy="396835"/>
          </a:xfrm>
          <a:prstGeom prst="rect">
            <a:avLst/>
          </a:prstGeom>
        </p:spPr>
      </p:pic>
      <p:sp>
        <p:nvSpPr>
          <p:cNvPr id="15" name="Text 10"/>
          <p:cNvSpPr/>
          <p:nvPr/>
        </p:nvSpPr>
        <p:spPr>
          <a:xfrm>
            <a:off x="7540942" y="4832985"/>
            <a:ext cx="3331488" cy="352663"/>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Forward to Mining Pool</a:t>
            </a:r>
            <a:endParaRPr lang="en-US" sz="2200" dirty="0"/>
          </a:p>
        </p:txBody>
      </p:sp>
      <p:sp>
        <p:nvSpPr>
          <p:cNvPr id="16" name="Text 11"/>
          <p:cNvSpPr/>
          <p:nvPr/>
        </p:nvSpPr>
        <p:spPr>
          <a:xfrm>
            <a:off x="7540942" y="5321022"/>
            <a:ext cx="6073497" cy="722233"/>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Noto Sans TC" pitchFamily="34" charset="0"/>
                <a:ea typeface="Noto Sans TC" pitchFamily="34" charset="-122"/>
                <a:cs typeface="Noto Sans TC" pitchFamily="34" charset="-120"/>
              </a:rPr>
              <a:t>Forwards it to the mining pool to be stored in the BC network.</a:t>
            </a:r>
            <a:endParaRPr lang="en-US" sz="1750" dirty="0"/>
          </a:p>
        </p:txBody>
      </p:sp>
      <p:sp>
        <p:nvSpPr>
          <p:cNvPr id="17" name="Text 12"/>
          <p:cNvSpPr/>
          <p:nvPr/>
        </p:nvSpPr>
        <p:spPr>
          <a:xfrm>
            <a:off x="790218" y="6522958"/>
            <a:ext cx="13049964" cy="1083350"/>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Noto Sans TC" pitchFamily="34" charset="0"/>
                <a:ea typeface="Noto Sans TC" pitchFamily="34" charset="-122"/>
                <a:cs typeface="Noto Sans TC" pitchFamily="34" charset="-120"/>
              </a:rPr>
              <a:t>To perform verification in the CSP environment, we adopt certain BC's BFT consensus features and put them into practice. The proposed work will also rely on hash functions as well as the properties of the distributed ledger. The concept of utilising many different nodes in creating a new block is adopted by the proposal.</a:t>
            </a:r>
            <a:endParaRPr lang="en-US" sz="1750" dirty="0"/>
          </a:p>
        </p:txBody>
      </p:sp>
      <p:sp>
        <p:nvSpPr>
          <p:cNvPr id="18" name="Rectangle 17">
            <a:extLst>
              <a:ext uri="{FF2B5EF4-FFF2-40B4-BE49-F238E27FC236}">
                <a16:creationId xmlns:a16="http://schemas.microsoft.com/office/drawing/2014/main" id="{44CB790B-962D-6CF9-DA5D-1F799D0B5A78}"/>
              </a:ext>
            </a:extLst>
          </p:cNvPr>
          <p:cNvSpPr/>
          <p:nvPr/>
        </p:nvSpPr>
        <p:spPr>
          <a:xfrm>
            <a:off x="12835054" y="7729534"/>
            <a:ext cx="1795346" cy="392311"/>
          </a:xfrm>
          <a:prstGeom prst="rect">
            <a:avLst/>
          </a:prstGeom>
          <a:solidFill>
            <a:srgbClr val="0707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60571"/>
            <a:ext cx="9159478"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Blockchain - Master Hash Phase</a:t>
            </a:r>
            <a:endParaRPr lang="en-US" sz="4450" dirty="0"/>
          </a:p>
        </p:txBody>
      </p:sp>
      <p:sp>
        <p:nvSpPr>
          <p:cNvPr id="3" name="Text 1"/>
          <p:cNvSpPr/>
          <p:nvPr/>
        </p:nvSpPr>
        <p:spPr>
          <a:xfrm>
            <a:off x="1743789" y="3234452"/>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E0D6DE"/>
                </a:solidFill>
                <a:latin typeface="Sora Medium" pitchFamily="34" charset="0"/>
                <a:ea typeface="Sora Medium" pitchFamily="34" charset="-122"/>
                <a:cs typeface="Sora Medium" pitchFamily="34" charset="-120"/>
              </a:rPr>
              <a:t>Bitcoin</a:t>
            </a:r>
            <a:endParaRPr lang="en-US" sz="2200" dirty="0"/>
          </a:p>
        </p:txBody>
      </p:sp>
      <p:sp>
        <p:nvSpPr>
          <p:cNvPr id="4" name="Text 2"/>
          <p:cNvSpPr/>
          <p:nvPr/>
        </p:nvSpPr>
        <p:spPr>
          <a:xfrm>
            <a:off x="793790" y="3724870"/>
            <a:ext cx="3785235" cy="1451610"/>
          </a:xfrm>
          <a:prstGeom prst="rect">
            <a:avLst/>
          </a:prstGeom>
          <a:noFill/>
          <a:ln/>
        </p:spPr>
        <p:txBody>
          <a:bodyPr wrap="square" lIns="0" tIns="0" rIns="0" bIns="0" rtlCol="0" anchor="t"/>
          <a:lstStyle/>
          <a:p>
            <a:pPr marL="0" indent="0" algn="r">
              <a:lnSpc>
                <a:spcPts val="2850"/>
              </a:lnSpc>
              <a:buNone/>
            </a:pPr>
            <a:r>
              <a:rPr lang="en-US" sz="1750" dirty="0">
                <a:solidFill>
                  <a:srgbClr val="E0D6DE"/>
                </a:solidFill>
                <a:latin typeface="Noto Sans TC" pitchFamily="34" charset="0"/>
                <a:ea typeface="Noto Sans TC" pitchFamily="34" charset="-122"/>
                <a:cs typeface="Noto Sans TC" pitchFamily="34" charset="-120"/>
              </a:rPr>
              <a:t>Setting up BTC wallet, preparing raw transaction, signing transaction and broadcasting to the Bitcoin network.</a:t>
            </a:r>
            <a:endParaRPr lang="en-US" sz="1750" dirty="0"/>
          </a:p>
        </p:txBody>
      </p:sp>
      <p:pic>
        <p:nvPicPr>
          <p:cNvPr id="5" name="Image 0" descr="preencoded.png"/>
          <p:cNvPicPr>
            <a:picLocks noChangeAspect="1"/>
          </p:cNvPicPr>
          <p:nvPr/>
        </p:nvPicPr>
        <p:blipFill>
          <a:blip r:embed="rId3"/>
          <a:stretch>
            <a:fillRect/>
          </a:stretch>
        </p:blipFill>
        <p:spPr>
          <a:xfrm>
            <a:off x="5032653" y="1922978"/>
            <a:ext cx="4564975" cy="4564975"/>
          </a:xfrm>
          <a:prstGeom prst="rect">
            <a:avLst/>
          </a:prstGeom>
        </p:spPr>
      </p:pic>
      <p:sp>
        <p:nvSpPr>
          <p:cNvPr id="6" name="Text 3"/>
          <p:cNvSpPr/>
          <p:nvPr/>
        </p:nvSpPr>
        <p:spPr>
          <a:xfrm>
            <a:off x="5571411" y="3718560"/>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000000"/>
                </a:solidFill>
                <a:latin typeface="Sora Medium" pitchFamily="34" charset="0"/>
                <a:ea typeface="Sora Medium" pitchFamily="34" charset="-122"/>
                <a:cs typeface="Sora Medium" pitchFamily="34" charset="-120"/>
              </a:rPr>
              <a:t>1</a:t>
            </a:r>
            <a:endParaRPr lang="en-US" sz="2650" dirty="0"/>
          </a:p>
        </p:txBody>
      </p:sp>
      <p:sp>
        <p:nvSpPr>
          <p:cNvPr id="7" name="Text 4"/>
          <p:cNvSpPr/>
          <p:nvPr/>
        </p:nvSpPr>
        <p:spPr>
          <a:xfrm>
            <a:off x="10051256"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Ethereum</a:t>
            </a:r>
            <a:endParaRPr lang="en-US" sz="2200" dirty="0"/>
          </a:p>
        </p:txBody>
      </p:sp>
      <p:sp>
        <p:nvSpPr>
          <p:cNvPr id="8" name="Text 5"/>
          <p:cNvSpPr/>
          <p:nvPr/>
        </p:nvSpPr>
        <p:spPr>
          <a:xfrm>
            <a:off x="10051256" y="3906322"/>
            <a:ext cx="3785354"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Setting up ETH wallet, preparing raw transaction and broadcasting to Ethereum network.</a:t>
            </a:r>
            <a:endParaRPr lang="en-US" sz="1750" dirty="0"/>
          </a:p>
        </p:txBody>
      </p:sp>
      <p:pic>
        <p:nvPicPr>
          <p:cNvPr id="9" name="Image 1" descr="preencoded.png"/>
          <p:cNvPicPr>
            <a:picLocks noChangeAspect="1"/>
          </p:cNvPicPr>
          <p:nvPr/>
        </p:nvPicPr>
        <p:blipFill>
          <a:blip r:embed="rId4"/>
          <a:stretch>
            <a:fillRect/>
          </a:stretch>
        </p:blipFill>
        <p:spPr>
          <a:xfrm>
            <a:off x="5032653" y="1922978"/>
            <a:ext cx="4564975" cy="4564975"/>
          </a:xfrm>
          <a:prstGeom prst="rect">
            <a:avLst/>
          </a:prstGeom>
        </p:spPr>
      </p:pic>
      <p:sp>
        <p:nvSpPr>
          <p:cNvPr id="10" name="Text 6"/>
          <p:cNvSpPr/>
          <p:nvPr/>
        </p:nvSpPr>
        <p:spPr>
          <a:xfrm>
            <a:off x="8719423" y="4267914"/>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000000"/>
                </a:solidFill>
                <a:latin typeface="Sora Medium" pitchFamily="34" charset="0"/>
                <a:ea typeface="Sora Medium" pitchFamily="34" charset="-122"/>
                <a:cs typeface="Sora Medium" pitchFamily="34" charset="-120"/>
              </a:rPr>
              <a:t>2</a:t>
            </a:r>
            <a:endParaRPr lang="en-US" sz="2650" dirty="0"/>
          </a:p>
        </p:txBody>
      </p:sp>
      <p:sp>
        <p:nvSpPr>
          <p:cNvPr id="11" name="Text 7"/>
          <p:cNvSpPr/>
          <p:nvPr/>
        </p:nvSpPr>
        <p:spPr>
          <a:xfrm>
            <a:off x="793790" y="674310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To store the master hash values, we consider two popular cryptocurrencies, Bitcoin and Ethereum. Despite having different architectures and features, the flow of currency from the CSP's wallet to the network is the same for both.</a:t>
            </a:r>
            <a:endParaRPr lang="en-US" sz="1750" dirty="0"/>
          </a:p>
        </p:txBody>
      </p:sp>
      <p:sp>
        <p:nvSpPr>
          <p:cNvPr id="12" name="Rectangle 11">
            <a:extLst>
              <a:ext uri="{FF2B5EF4-FFF2-40B4-BE49-F238E27FC236}">
                <a16:creationId xmlns:a16="http://schemas.microsoft.com/office/drawing/2014/main" id="{599672B1-59D8-F8EC-578D-13782752351E}"/>
              </a:ext>
            </a:extLst>
          </p:cNvPr>
          <p:cNvSpPr/>
          <p:nvPr/>
        </p:nvSpPr>
        <p:spPr>
          <a:xfrm>
            <a:off x="12835054" y="7729534"/>
            <a:ext cx="1795346" cy="392311"/>
          </a:xfrm>
          <a:prstGeom prst="rect">
            <a:avLst/>
          </a:prstGeom>
          <a:solidFill>
            <a:srgbClr val="0707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807</Words>
  <Application>Microsoft Office PowerPoint</Application>
  <PresentationFormat>Custom</PresentationFormat>
  <Paragraphs>71</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Sora Medium</vt:lpstr>
      <vt:lpstr>Noto Sans 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hriday shah</cp:lastModifiedBy>
  <cp:revision>2</cp:revision>
  <dcterms:created xsi:type="dcterms:W3CDTF">2025-04-16T16:15:32Z</dcterms:created>
  <dcterms:modified xsi:type="dcterms:W3CDTF">2025-04-16T16:18:52Z</dcterms:modified>
</cp:coreProperties>
</file>